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22CA5A1C-F964-4973-8A68-C71D0E250E55}">
  <a:tblStyle styleId="{22CA5A1C-F964-4973-8A68-C71D0E250E5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12c1ec4a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12c1ec4a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43475"/>
            <a:ext cx="8520600" cy="1153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5700"/>
              <a:t>What the WiFi?</a:t>
            </a:r>
            <a:endParaRPr b="1" sz="57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654050" y="2912075"/>
            <a:ext cx="57237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Understanding transmission and reception of wireless communication</a:t>
            </a:r>
            <a:endParaRPr sz="26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574199"/>
            <a:ext cx="1667525" cy="131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7827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Overview</a:t>
            </a:r>
            <a:endParaRPr b="1"/>
          </a:p>
        </p:txBody>
      </p:sp>
      <p:graphicFrame>
        <p:nvGraphicFramePr>
          <p:cNvPr id="62" name="Google Shape;62;p14"/>
          <p:cNvGraphicFramePr/>
          <p:nvPr/>
        </p:nvGraphicFramePr>
        <p:xfrm>
          <a:off x="694600" y="1290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{22CA5A1C-F964-4973-8A68-C71D0E250E55}</a:tableStyleId>
              </a:tblPr>
              <a:tblGrid>
                <a:gridCol w="990400"/>
                <a:gridCol w="3461175"/>
                <a:gridCol w="2225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rgbClr val="FFFFFF"/>
                          </a:solidFill>
                        </a:rPr>
                        <a:t>Phase</a:t>
                      </a:r>
                      <a:endParaRPr b="1" sz="17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rgbClr val="FFFFFF"/>
                          </a:solidFill>
                        </a:rPr>
                        <a:t>Major topic</a:t>
                      </a:r>
                      <a:endParaRPr b="1" sz="17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700">
                          <a:solidFill>
                            <a:srgbClr val="FFFFFF"/>
                          </a:solidFill>
                        </a:rPr>
                        <a:t>Tentative dates</a:t>
                      </a:r>
                      <a:endParaRPr b="1" sz="1700">
                        <a:solidFill>
                          <a:srgbClr val="FFFFFF"/>
                        </a:solidFill>
                      </a:endParaRPr>
                    </a:p>
                  </a:txBody>
                  <a:tcPr marT="91425" marB="91425" marR="91425" marL="91425">
                    <a:solidFill>
                      <a:srgbClr val="000000"/>
                    </a:solidFill>
                  </a:tcPr>
                </a:tc>
              </a:tr>
              <a:tr h="457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1</a:t>
                      </a:r>
                      <a:endParaRPr b="1" sz="2000"/>
                    </a:p>
                  </a:txBody>
                  <a:tcPr marT="91425" marB="91425" marR="91425" marL="91425">
                    <a:solidFill>
                      <a:srgbClr val="9FC5E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3D85C6"/>
                          </a:solidFill>
                        </a:rPr>
                        <a:t>Understanding Open System Interconnection Model</a:t>
                      </a:r>
                      <a:endParaRPr sz="1800">
                        <a:solidFill>
                          <a:srgbClr val="3D85C6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3D85C6"/>
                          </a:solidFill>
                        </a:rPr>
                        <a:t>11 - 17 Mar</a:t>
                      </a:r>
                      <a:endParaRPr sz="1800">
                        <a:solidFill>
                          <a:srgbClr val="3D85C6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457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2</a:t>
                      </a:r>
                      <a:endParaRPr b="1" sz="2000"/>
                    </a:p>
                  </a:txBody>
                  <a:tcPr marT="91425" marB="91425" marR="91425" marL="91425"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1C232"/>
                          </a:solidFill>
                        </a:rPr>
                        <a:t>Fundamental Physics &amp; </a:t>
                      </a:r>
                      <a:br>
                        <a:rPr lang="en" sz="1800">
                          <a:solidFill>
                            <a:srgbClr val="F1C232"/>
                          </a:solidFill>
                        </a:rPr>
                      </a:br>
                      <a:r>
                        <a:rPr lang="en" sz="1800">
                          <a:solidFill>
                            <a:srgbClr val="F1C232"/>
                          </a:solidFill>
                        </a:rPr>
                        <a:t>Baseline Antenna</a:t>
                      </a:r>
                      <a:endParaRPr sz="1800">
                        <a:solidFill>
                          <a:srgbClr val="F1C232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F1C232"/>
                          </a:solidFill>
                        </a:rPr>
                        <a:t>18 - 24 Mar</a:t>
                      </a:r>
                      <a:endParaRPr sz="1800">
                        <a:solidFill>
                          <a:srgbClr val="F1C232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457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3</a:t>
                      </a:r>
                      <a:endParaRPr b="1" sz="2000"/>
                    </a:p>
                  </a:txBody>
                  <a:tcPr marT="91425" marB="91425" marR="91425" marL="91425"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6AA84F"/>
                          </a:solidFill>
                        </a:rPr>
                        <a:t>Experimental Antenna &amp; </a:t>
                      </a:r>
                      <a:br>
                        <a:rPr lang="en" sz="1800">
                          <a:solidFill>
                            <a:srgbClr val="6AA84F"/>
                          </a:solidFill>
                        </a:rPr>
                      </a:br>
                      <a:r>
                        <a:rPr lang="en" sz="1800">
                          <a:solidFill>
                            <a:srgbClr val="6AA84F"/>
                          </a:solidFill>
                        </a:rPr>
                        <a:t>Product Pitch</a:t>
                      </a:r>
                      <a:endParaRPr sz="1800"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rgbClr val="6AA84F"/>
                          </a:solidFill>
                        </a:rPr>
                        <a:t>25 Mar - 3 Apr</a:t>
                      </a:r>
                      <a:endParaRPr sz="1800">
                        <a:solidFill>
                          <a:srgbClr val="6AA84F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39600" y="181399"/>
            <a:ext cx="792750" cy="62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